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18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129577278331068"/>
          <c:y val="0.24913404686223203"/>
          <c:w val="0.62803234501347704"/>
          <c:h val="0.45792079207920794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Структура расходов бюджетра</c:v>
                </c:pt>
              </c:strCache>
            </c:strRef>
          </c:tx>
          <c:explosion val="7"/>
          <c:dPt>
            <c:idx val="0"/>
            <c:bubble3D val="0"/>
            <c:explosion val="22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Lbls>
            <c:dLbl>
              <c:idx val="0"/>
              <c:layout>
                <c:manualLayout>
                  <c:x val="0.15803456834445453"/>
                  <c:y val="0.21855149817682185"/>
                </c:manualLayout>
              </c:layout>
              <c:tx>
                <c:rich>
                  <a:bodyPr/>
                  <a:lstStyle/>
                  <a:p>
                    <a:r>
                      <a:rPr lang="ru-RU" sz="1700" baseline="0" dirty="0"/>
                      <a:t>Общегосударственные вопросы
 39,2%</a:t>
                    </a:r>
                    <a:endParaRPr lang="ru-RU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2289712689903243E-2"/>
                  <c:y val="3.3509485810917929E-2"/>
                </c:manualLayout>
              </c:layout>
              <c:tx>
                <c:rich>
                  <a:bodyPr/>
                  <a:lstStyle/>
                  <a:p>
                    <a:r>
                      <a:rPr lang="ru-RU" sz="1700" baseline="0" dirty="0"/>
                      <a:t>Национальная </a:t>
                    </a:r>
                    <a:r>
                      <a:rPr lang="ru-RU" sz="1700" baseline="0" dirty="0" smtClean="0"/>
                      <a:t>безопасность и </a:t>
                    </a:r>
                    <a:r>
                      <a:rPr lang="ru-RU" sz="1700" baseline="0" dirty="0"/>
                      <a:t>правоохранительная деятельность
 1,2%</a:t>
                    </a:r>
                    <a:endParaRPr lang="ru-RU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9134288165144549E-2"/>
                  <c:y val="-0.19901739810052849"/>
                </c:manualLayout>
              </c:layout>
              <c:tx>
                <c:rich>
                  <a:bodyPr/>
                  <a:lstStyle/>
                  <a:p>
                    <a:r>
                      <a:rPr lang="ru-RU" sz="1700" baseline="0"/>
                      <a:t>ЖКХ
 23,1%</a:t>
                    </a:r>
                    <a:endParaRPr lang="ru-RU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6.4026874143290155E-2"/>
                  <c:y val="-0.12652281733242762"/>
                </c:manualLayout>
              </c:layout>
              <c:tx>
                <c:rich>
                  <a:bodyPr/>
                  <a:lstStyle/>
                  <a:p>
                    <a:r>
                      <a:rPr lang="ru-RU" sz="1700" baseline="0"/>
                      <a:t>Национальн. экономика 14,5%</a:t>
                    </a:r>
                  </a:p>
                  <a:p>
                    <a:endParaRPr lang="ru-RU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5755581311154237E-2"/>
                  <c:y val="-4.9932142599018209E-2"/>
                </c:manualLayout>
              </c:layout>
              <c:tx>
                <c:rich>
                  <a:bodyPr/>
                  <a:lstStyle/>
                  <a:p>
                    <a:r>
                      <a:rPr lang="ru-RU" sz="1700" baseline="0"/>
                      <a:t>Культура
 20,0%</a:t>
                    </a:r>
                    <a:endParaRPr lang="ru-RU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8.5305960907829742E-2"/>
                  <c:y val="0.19404637815067244"/>
                </c:manualLayout>
              </c:layout>
              <c:tx>
                <c:rich>
                  <a:bodyPr/>
                  <a:lstStyle/>
                  <a:p>
                    <a:r>
                      <a:rPr lang="ru-RU" sz="1700" baseline="0"/>
                      <a:t>Соцполитика 0,3%</a:t>
                    </a:r>
                    <a:endParaRPr lang="ru-RU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3615653416221016E-2"/>
                  <c:y val="4.7712268357864504E-2"/>
                </c:manualLayout>
              </c:layout>
              <c:tx>
                <c:rich>
                  <a:bodyPr/>
                  <a:lstStyle/>
                  <a:p>
                    <a:r>
                      <a:rPr lang="ru-RU" sz="1700" baseline="0"/>
                      <a:t>Остальные расходы
 1,7%</a:t>
                    </a:r>
                    <a:endParaRPr lang="ru-RU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700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Sheet1!$B$1:$H$1</c:f>
              <c:strCache>
                <c:ptCount val="7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ЖКХ</c:v>
                </c:pt>
                <c:pt idx="3">
                  <c:v>Национальная экономика</c:v>
                </c:pt>
                <c:pt idx="4">
                  <c:v>Культура</c:v>
                </c:pt>
                <c:pt idx="5">
                  <c:v>Соцполитика</c:v>
                </c:pt>
                <c:pt idx="6">
                  <c:v>Остальные расходы</c:v>
                </c:pt>
              </c:strCache>
            </c:strRef>
          </c:cat>
          <c:val>
            <c:numRef>
              <c:f>Sheet1!$B$2:$H$2</c:f>
              <c:numCache>
                <c:formatCode>0.0</c:formatCode>
                <c:ptCount val="7"/>
                <c:pt idx="0" formatCode="General">
                  <c:v>39.200000000000003</c:v>
                </c:pt>
                <c:pt idx="1">
                  <c:v>1.2</c:v>
                </c:pt>
                <c:pt idx="2" formatCode="General">
                  <c:v>23.1</c:v>
                </c:pt>
                <c:pt idx="3" formatCode="General">
                  <c:v>14.5</c:v>
                </c:pt>
                <c:pt idx="4" formatCode="General">
                  <c:v>20</c:v>
                </c:pt>
                <c:pt idx="5" formatCode="General">
                  <c:v>0.3</c:v>
                </c:pt>
                <c:pt idx="6" formatCode="General">
                  <c:v>1.7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0E692C36-41B2-48F7-906B-F355C8A3A16B}" type="datetimeFigureOut">
              <a:rPr lang="ru-RU"/>
              <a:pPr/>
              <a:t>26.07.2016</a:t>
            </a:fld>
            <a:endParaRPr lang="ru-RU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1F3254C8-0F44-4096-A4B9-C26A06698D3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288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676AAF1-79F3-42F8-A681-BD14887B6243}" type="datetimeFigureOut">
              <a:rPr lang="ru-RU"/>
              <a:pPr/>
              <a:t>26.07.2016</a:t>
            </a:fld>
            <a:endParaRPr lang="ru-RU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DA5AAB46-8B02-404B-AB77-44D43524456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1252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F30E0-87F2-433B-A3D8-AF8980362323}" type="datetimeFigureOut">
              <a:rPr lang="ru-RU"/>
              <a:pPr>
                <a:defRPr/>
              </a:pPr>
              <a:t>26.07.2016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9090A-1B53-4226-B944-BD9D83FD14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5B10C-4957-481A-BA51-E9955B406642}" type="datetimeFigureOut">
              <a:rPr lang="ru-RU"/>
              <a:pPr>
                <a:defRPr/>
              </a:pPr>
              <a:t>26.07.2016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6198D-01BC-470A-AF8C-B598FB90BA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B97BC-00EC-45A6-AB2F-EE3ED7F770AF}" type="datetimeFigureOut">
              <a:rPr lang="ru-RU"/>
              <a:pPr>
                <a:defRPr/>
              </a:pPr>
              <a:t>26.07.2016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FC421-81B2-4137-A4AB-16786BFA6A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B0D58-9AE1-4FA9-9A90-45F9DA743158}" type="datetimeFigureOut">
              <a:rPr lang="ru-RU"/>
              <a:pPr>
                <a:defRPr/>
              </a:pPr>
              <a:t>26.07.2016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868E4-C62B-47C4-BC7F-C2D82281B0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7D0A6-1C96-4A7C-8B6D-5869BCB3528A}" type="datetimeFigureOut">
              <a:rPr lang="ru-RU"/>
              <a:pPr>
                <a:defRPr/>
              </a:pPr>
              <a:t>26.07.2016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56296-29BD-41D1-979B-D24D399E6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465B4-C574-4FEB-82B5-715CCB515D7A}" type="datetimeFigureOut">
              <a:rPr lang="ru-RU"/>
              <a:pPr>
                <a:defRPr/>
              </a:pPr>
              <a:t>26.07.2016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5F110-B875-4002-B0F2-283976DB43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32A75-233D-48F1-B00E-0721F8606F15}" type="datetimeFigureOut">
              <a:rPr lang="ru-RU"/>
              <a:pPr>
                <a:defRPr/>
              </a:pPr>
              <a:t>26.07.2016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6F4A5-D0D0-48CF-BD29-748E94B379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00739-2955-47A7-99DE-0E913F1E11AD}" type="datetimeFigureOut">
              <a:rPr lang="ru-RU"/>
              <a:pPr>
                <a:defRPr/>
              </a:pPr>
              <a:t>26.07.2016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70F80-02B0-4C1A-8F1F-7BDEAE3C9A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F8646-5D88-4A9A-A480-26BC00640B65}" type="datetimeFigureOut">
              <a:rPr lang="ru-RU"/>
              <a:pPr>
                <a:defRPr/>
              </a:pPr>
              <a:t>26.07.2016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29E0B-A34E-489B-9AC6-60B95E3FD0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40A0A-8EB7-4F21-BF16-E43E3CC75852}" type="datetimeFigureOut">
              <a:rPr lang="ru-RU"/>
              <a:pPr>
                <a:defRPr/>
              </a:pPr>
              <a:t>26.07.2016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B8019D-E4F1-4BE6-9EA8-B7A0031E0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EE048-B541-4CB9-8430-F77104B5E592}" type="datetimeFigureOut">
              <a:rPr lang="ru-RU"/>
              <a:pPr>
                <a:defRPr/>
              </a:pPr>
              <a:t>26.07.2016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42678-B5B7-4289-9166-4E73440C6B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9E64E60-5AB5-4466-B85C-0D1C9B6C7E4A}" type="datetimeFigureOut">
              <a:rPr lang="ru-RU"/>
              <a:pPr>
                <a:defRPr/>
              </a:pPr>
              <a:t>26.07.2016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A917096-82FE-46B4-994B-1304637CA8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-36512" y="-44624"/>
            <a:ext cx="9180512" cy="6885384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07950" y="461963"/>
            <a:ext cx="7847013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Двойные круглые скобки 30"/>
          <p:cNvSpPr/>
          <p:nvPr/>
        </p:nvSpPr>
        <p:spPr>
          <a:xfrm>
            <a:off x="1142976" y="571480"/>
            <a:ext cx="6643734" cy="571504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Бюджет </a:t>
            </a:r>
            <a:r>
              <a:rPr lang="ru-RU" sz="28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2016 </a:t>
            </a:r>
            <a:endParaRPr lang="ru-RU" sz="2800" b="1" dirty="0">
              <a:solidFill>
                <a:schemeClr val="tx1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4" name="Двойные круглые скобки 13"/>
          <p:cNvSpPr/>
          <p:nvPr/>
        </p:nvSpPr>
        <p:spPr>
          <a:xfrm>
            <a:off x="285720" y="1928802"/>
            <a:ext cx="3643338" cy="446488"/>
          </a:xfrm>
          <a:prstGeom prst="bracketPair">
            <a:avLst>
              <a:gd name="adj" fmla="val 8216"/>
            </a:avLst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Доходы </a:t>
            </a: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(тыс. </a:t>
            </a: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руб.)</a:t>
            </a:r>
          </a:p>
        </p:txBody>
      </p:sp>
      <p:sp>
        <p:nvSpPr>
          <p:cNvPr id="15" name="Двойные круглые скобки 14"/>
          <p:cNvSpPr/>
          <p:nvPr/>
        </p:nvSpPr>
        <p:spPr>
          <a:xfrm>
            <a:off x="4929190" y="1910942"/>
            <a:ext cx="3643338" cy="446488"/>
          </a:xfrm>
          <a:prstGeom prst="bracketPair">
            <a:avLst>
              <a:gd name="adj" fmla="val 8216"/>
            </a:avLst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Расходы </a:t>
            </a: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(тыс. </a:t>
            </a: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руб.)</a:t>
            </a:r>
          </a:p>
        </p:txBody>
      </p:sp>
      <p:sp>
        <p:nvSpPr>
          <p:cNvPr id="16" name="Двойные круглые скобки 15"/>
          <p:cNvSpPr/>
          <p:nvPr/>
        </p:nvSpPr>
        <p:spPr>
          <a:xfrm>
            <a:off x="4929190" y="2571744"/>
            <a:ext cx="3643338" cy="446488"/>
          </a:xfrm>
          <a:prstGeom prst="bracketPair">
            <a:avLst>
              <a:gd name="adj" fmla="val 8216"/>
            </a:avLst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17 055,4</a:t>
            </a:r>
            <a:endParaRPr lang="ru-RU" sz="2400" b="1" dirty="0">
              <a:solidFill>
                <a:schemeClr val="tx1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7" name="Двойные круглые скобки 16"/>
          <p:cNvSpPr/>
          <p:nvPr/>
        </p:nvSpPr>
        <p:spPr>
          <a:xfrm>
            <a:off x="285720" y="2553884"/>
            <a:ext cx="3643338" cy="446488"/>
          </a:xfrm>
          <a:prstGeom prst="bracketPair">
            <a:avLst>
              <a:gd name="adj" fmla="val 8216"/>
            </a:avLst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14 331,2</a:t>
            </a:r>
            <a:endParaRPr lang="ru-RU" sz="2400" b="1" dirty="0">
              <a:solidFill>
                <a:schemeClr val="tx1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8" name="Двойные круглые скобки 17"/>
          <p:cNvSpPr/>
          <p:nvPr/>
        </p:nvSpPr>
        <p:spPr>
          <a:xfrm>
            <a:off x="0" y="3357562"/>
            <a:ext cx="2214546" cy="500066"/>
          </a:xfrm>
          <a:prstGeom prst="bracketPair">
            <a:avLst>
              <a:gd name="adj" fmla="val 8216"/>
            </a:avLst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Собственные</a:t>
            </a:r>
          </a:p>
        </p:txBody>
      </p:sp>
      <p:sp>
        <p:nvSpPr>
          <p:cNvPr id="19" name="Двойные круглые скобки 18"/>
          <p:cNvSpPr/>
          <p:nvPr/>
        </p:nvSpPr>
        <p:spPr>
          <a:xfrm>
            <a:off x="2428892" y="3357562"/>
            <a:ext cx="2500298" cy="500066"/>
          </a:xfrm>
          <a:prstGeom prst="bracketPair">
            <a:avLst>
              <a:gd name="adj" fmla="val 8216"/>
            </a:avLst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Безвозмездные</a:t>
            </a:r>
          </a:p>
        </p:txBody>
      </p:sp>
      <p:sp>
        <p:nvSpPr>
          <p:cNvPr id="20" name="Двойные круглые скобки 19"/>
          <p:cNvSpPr/>
          <p:nvPr/>
        </p:nvSpPr>
        <p:spPr>
          <a:xfrm>
            <a:off x="0" y="4071942"/>
            <a:ext cx="2214546" cy="500066"/>
          </a:xfrm>
          <a:prstGeom prst="bracketPair">
            <a:avLst>
              <a:gd name="adj" fmla="val 8216"/>
            </a:avLst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10 785,5</a:t>
            </a:r>
            <a:endParaRPr lang="ru-RU" sz="2000" b="1" dirty="0">
              <a:solidFill>
                <a:schemeClr val="tx1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21" name="Двойные круглые скобки 20"/>
          <p:cNvSpPr/>
          <p:nvPr/>
        </p:nvSpPr>
        <p:spPr>
          <a:xfrm>
            <a:off x="2428860" y="4071942"/>
            <a:ext cx="2500298" cy="500066"/>
          </a:xfrm>
          <a:prstGeom prst="bracketPair">
            <a:avLst>
              <a:gd name="adj" fmla="val 8216"/>
            </a:avLst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3 545,7</a:t>
            </a:r>
            <a:endParaRPr lang="ru-RU" sz="2000" b="1" dirty="0">
              <a:solidFill>
                <a:schemeClr val="tx1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22" name="Двойные круглые скобки 21"/>
          <p:cNvSpPr/>
          <p:nvPr/>
        </p:nvSpPr>
        <p:spPr>
          <a:xfrm>
            <a:off x="857224" y="5214950"/>
            <a:ext cx="7429552" cy="1000132"/>
          </a:xfrm>
          <a:prstGeom prst="bracketPair">
            <a:avLst>
              <a:gd name="adj" fmla="val 8216"/>
            </a:avLst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Задачи: исполнение собственных доходов и снижение недоимки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214282" y="428604"/>
            <a:ext cx="9180512" cy="6885384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07950" y="461963"/>
            <a:ext cx="7847013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0" name="AutoShape 2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341" name="AutoShape 4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" name="Двойные круглые скобки 7"/>
          <p:cNvSpPr/>
          <p:nvPr/>
        </p:nvSpPr>
        <p:spPr>
          <a:xfrm>
            <a:off x="1857356" y="857232"/>
            <a:ext cx="5279772" cy="725804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Безвозмездные поступления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в </a:t>
            </a:r>
            <a:r>
              <a:rPr lang="ru-RU" sz="2800" b="1" dirty="0" smtClean="0">
                <a:solidFill>
                  <a:schemeClr val="tx1"/>
                </a:solidFill>
              </a:rPr>
              <a:t>2016 </a:t>
            </a:r>
            <a:r>
              <a:rPr lang="ru-RU" sz="2800" b="1" dirty="0">
                <a:solidFill>
                  <a:schemeClr val="tx1"/>
                </a:solidFill>
              </a:rPr>
              <a:t>году</a:t>
            </a:r>
          </a:p>
        </p:txBody>
      </p:sp>
      <p:sp>
        <p:nvSpPr>
          <p:cNvPr id="14345" name="Rectangle 14"/>
          <p:cNvSpPr>
            <a:spLocks noChangeArrowheads="1"/>
          </p:cNvSpPr>
          <p:nvPr/>
        </p:nvSpPr>
        <p:spPr bwMode="auto">
          <a:xfrm>
            <a:off x="0" y="2138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1" name="Двойные круглые скобки 10"/>
          <p:cNvSpPr/>
          <p:nvPr/>
        </p:nvSpPr>
        <p:spPr>
          <a:xfrm>
            <a:off x="1285852" y="2000240"/>
            <a:ext cx="2714644" cy="725804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ВСЕГО</a:t>
            </a:r>
          </a:p>
        </p:txBody>
      </p:sp>
      <p:sp>
        <p:nvSpPr>
          <p:cNvPr id="12" name="Двойные круглые скобки 11"/>
          <p:cNvSpPr/>
          <p:nvPr/>
        </p:nvSpPr>
        <p:spPr>
          <a:xfrm>
            <a:off x="5072066" y="2000240"/>
            <a:ext cx="2714644" cy="725804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3 545,7 тыс. </a:t>
            </a:r>
            <a:r>
              <a:rPr lang="ru-RU" sz="2400" b="1" dirty="0">
                <a:solidFill>
                  <a:schemeClr val="tx1"/>
                </a:solidFill>
              </a:rPr>
              <a:t>руб.</a:t>
            </a:r>
          </a:p>
        </p:txBody>
      </p:sp>
      <p:sp>
        <p:nvSpPr>
          <p:cNvPr id="13" name="Двойные круглые скобки 12"/>
          <p:cNvSpPr/>
          <p:nvPr/>
        </p:nvSpPr>
        <p:spPr>
          <a:xfrm>
            <a:off x="1285852" y="3071810"/>
            <a:ext cx="2714644" cy="725804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ДОТАЦИИ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Двойные круглые скобки 13"/>
          <p:cNvSpPr/>
          <p:nvPr/>
        </p:nvSpPr>
        <p:spPr>
          <a:xfrm>
            <a:off x="5072066" y="3071810"/>
            <a:ext cx="2714644" cy="725804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2 819,1 тыс. </a:t>
            </a:r>
            <a:r>
              <a:rPr lang="ru-RU" sz="2400" b="1" dirty="0">
                <a:solidFill>
                  <a:schemeClr val="tx1"/>
                </a:solidFill>
              </a:rPr>
              <a:t>руб.</a:t>
            </a:r>
          </a:p>
        </p:txBody>
      </p:sp>
      <p:sp>
        <p:nvSpPr>
          <p:cNvPr id="15" name="Двойные круглые скобки 14"/>
          <p:cNvSpPr/>
          <p:nvPr/>
        </p:nvSpPr>
        <p:spPr>
          <a:xfrm>
            <a:off x="1285852" y="4000504"/>
            <a:ext cx="2714644" cy="725804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ФОНД КОМПЕНСАЦИИ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Двойные круглые скобки 15"/>
          <p:cNvSpPr/>
          <p:nvPr/>
        </p:nvSpPr>
        <p:spPr>
          <a:xfrm>
            <a:off x="5072066" y="4000504"/>
            <a:ext cx="2714644" cy="725804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175,0 тыс.руб</a:t>
            </a:r>
            <a:r>
              <a:rPr lang="ru-RU" sz="2400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7" name="Двойные круглые скобки 16"/>
          <p:cNvSpPr/>
          <p:nvPr/>
        </p:nvSpPr>
        <p:spPr>
          <a:xfrm>
            <a:off x="1500166" y="5572140"/>
            <a:ext cx="2714644" cy="142876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ИНЫЕ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200" b="1" dirty="0" smtClean="0">
                <a:solidFill>
                  <a:schemeClr val="tx1"/>
                </a:solidFill>
              </a:rPr>
              <a:t>МЕЖБЮДЖЕТНЫЕ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ТРАНСФЕРТЫ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8" name="Двойные круглые скобки 17"/>
          <p:cNvSpPr/>
          <p:nvPr/>
        </p:nvSpPr>
        <p:spPr>
          <a:xfrm>
            <a:off x="5072066" y="5445224"/>
            <a:ext cx="2714644" cy="725804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551,6 тыс.руб.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214282" y="0"/>
            <a:ext cx="9180512" cy="6885384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07950" y="461963"/>
            <a:ext cx="7847013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AutoShape 2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365" name="AutoShape 4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" name="Двойные круглые скобки 7"/>
          <p:cNvSpPr/>
          <p:nvPr/>
        </p:nvSpPr>
        <p:spPr>
          <a:xfrm>
            <a:off x="1857356" y="857232"/>
            <a:ext cx="5279772" cy="725804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Направления ФСР в </a:t>
            </a:r>
            <a:r>
              <a:rPr lang="ru-RU" sz="2400" b="1" dirty="0" smtClean="0">
                <a:solidFill>
                  <a:schemeClr val="tx1"/>
                </a:solidFill>
              </a:rPr>
              <a:t>2016 </a:t>
            </a:r>
            <a:r>
              <a:rPr lang="ru-RU" sz="2400" b="1" dirty="0">
                <a:solidFill>
                  <a:schemeClr val="tx1"/>
                </a:solidFill>
              </a:rPr>
              <a:t>году</a:t>
            </a:r>
          </a:p>
        </p:txBody>
      </p:sp>
      <p:sp>
        <p:nvSpPr>
          <p:cNvPr id="15369" name="Rectangle 14"/>
          <p:cNvSpPr>
            <a:spLocks noChangeArrowheads="1"/>
          </p:cNvSpPr>
          <p:nvPr/>
        </p:nvSpPr>
        <p:spPr bwMode="auto">
          <a:xfrm>
            <a:off x="0" y="2138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1" name="Двойные круглые скобки 10"/>
          <p:cNvSpPr/>
          <p:nvPr/>
        </p:nvSpPr>
        <p:spPr>
          <a:xfrm>
            <a:off x="285720" y="2071678"/>
            <a:ext cx="2286016" cy="725804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Дорожное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хозяйство </a:t>
            </a:r>
          </a:p>
        </p:txBody>
      </p:sp>
      <p:sp>
        <p:nvSpPr>
          <p:cNvPr id="17" name="Двойные круглые скобки 16"/>
          <p:cNvSpPr/>
          <p:nvPr/>
        </p:nvSpPr>
        <p:spPr>
          <a:xfrm>
            <a:off x="142844" y="4917774"/>
            <a:ext cx="2643174" cy="511490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9" name="Двойные круглые скобки 18"/>
          <p:cNvSpPr/>
          <p:nvPr/>
        </p:nvSpPr>
        <p:spPr>
          <a:xfrm>
            <a:off x="5000628" y="2071678"/>
            <a:ext cx="2214578" cy="714380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Содержание дорог </a:t>
            </a:r>
          </a:p>
        </p:txBody>
      </p:sp>
      <p:sp>
        <p:nvSpPr>
          <p:cNvPr id="21" name="Двойные круглые скобки 20"/>
          <p:cNvSpPr/>
          <p:nvPr/>
        </p:nvSpPr>
        <p:spPr>
          <a:xfrm>
            <a:off x="142844" y="5703592"/>
            <a:ext cx="2643206" cy="654366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Двойные круглые скобки 17"/>
          <p:cNvSpPr/>
          <p:nvPr/>
        </p:nvSpPr>
        <p:spPr>
          <a:xfrm>
            <a:off x="2928926" y="2071678"/>
            <a:ext cx="1571636" cy="725804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551,6 тыс. руб.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6" name="Двойные круглые скобки 25"/>
          <p:cNvSpPr/>
          <p:nvPr/>
        </p:nvSpPr>
        <p:spPr>
          <a:xfrm>
            <a:off x="3000364" y="5775030"/>
            <a:ext cx="1571636" cy="582928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9" name="Двойные круглые скобки 28"/>
          <p:cNvSpPr/>
          <p:nvPr/>
        </p:nvSpPr>
        <p:spPr>
          <a:xfrm>
            <a:off x="7286644" y="2071678"/>
            <a:ext cx="1571636" cy="357190"/>
          </a:xfrm>
          <a:prstGeom prst="bracketPair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551,6 тыс.руб.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-36512" y="-44624"/>
            <a:ext cx="9180512" cy="6885384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07950" y="461963"/>
            <a:ext cx="7847013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8" name="AutoShape 2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389" name="AutoShape 4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" name="Двойные круглые скобки 7"/>
          <p:cNvSpPr/>
          <p:nvPr/>
        </p:nvSpPr>
        <p:spPr>
          <a:xfrm>
            <a:off x="1714480" y="785795"/>
            <a:ext cx="5715040" cy="714380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Структура расходов в </a:t>
            </a:r>
            <a:r>
              <a:rPr lang="ru-RU" sz="2800" b="1" dirty="0" smtClean="0">
                <a:solidFill>
                  <a:schemeClr val="tx1"/>
                </a:solidFill>
              </a:rPr>
              <a:t>2016 </a:t>
            </a:r>
            <a:r>
              <a:rPr lang="ru-RU" sz="2800" b="1" dirty="0">
                <a:solidFill>
                  <a:schemeClr val="tx1"/>
                </a:solidFill>
              </a:rPr>
              <a:t>году</a:t>
            </a:r>
          </a:p>
        </p:txBody>
      </p:sp>
      <p:sp>
        <p:nvSpPr>
          <p:cNvPr id="16393" name="Rectangle 14"/>
          <p:cNvSpPr>
            <a:spLocks noChangeArrowheads="1"/>
          </p:cNvSpPr>
          <p:nvPr/>
        </p:nvSpPr>
        <p:spPr bwMode="auto">
          <a:xfrm>
            <a:off x="0" y="2138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2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5896919"/>
              </p:ext>
            </p:extLst>
          </p:nvPr>
        </p:nvGraphicFramePr>
        <p:xfrm>
          <a:off x="1043608" y="1916832"/>
          <a:ext cx="7242175" cy="378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-36512" y="-44624"/>
            <a:ext cx="9180512" cy="6885384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07950" y="461963"/>
            <a:ext cx="7847013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2" name="AutoShape 2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413" name="AutoShape 4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" name="Двойные круглые скобки 7"/>
          <p:cNvSpPr/>
          <p:nvPr/>
        </p:nvSpPr>
        <p:spPr>
          <a:xfrm>
            <a:off x="1714480" y="785795"/>
            <a:ext cx="5715040" cy="714380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400" b="1" dirty="0">
                <a:solidFill>
                  <a:schemeClr val="tx1"/>
                </a:solidFill>
              </a:rPr>
              <a:t>Задачи на </a:t>
            </a:r>
            <a:r>
              <a:rPr lang="ru-RU" sz="3400" b="1" dirty="0" smtClean="0">
                <a:solidFill>
                  <a:schemeClr val="tx1"/>
                </a:solidFill>
              </a:rPr>
              <a:t>2016 </a:t>
            </a:r>
            <a:r>
              <a:rPr lang="ru-RU" sz="3400" b="1" dirty="0">
                <a:solidFill>
                  <a:schemeClr val="tx1"/>
                </a:solidFill>
              </a:rPr>
              <a:t>год</a:t>
            </a:r>
          </a:p>
        </p:txBody>
      </p:sp>
      <p:sp>
        <p:nvSpPr>
          <p:cNvPr id="17417" name="Rectangle 14"/>
          <p:cNvSpPr>
            <a:spLocks noChangeArrowheads="1"/>
          </p:cNvSpPr>
          <p:nvPr/>
        </p:nvSpPr>
        <p:spPr bwMode="auto">
          <a:xfrm>
            <a:off x="0" y="2138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" name="Двойные круглые скобки 9"/>
          <p:cNvSpPr/>
          <p:nvPr/>
        </p:nvSpPr>
        <p:spPr>
          <a:xfrm>
            <a:off x="357158" y="1857364"/>
            <a:ext cx="8358246" cy="785818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    - Увеличение собственной доходной базы и снижение недоимки</a:t>
            </a:r>
          </a:p>
        </p:txBody>
      </p:sp>
      <p:sp>
        <p:nvSpPr>
          <p:cNvPr id="12" name="Двойные круглые скобки 11"/>
          <p:cNvSpPr/>
          <p:nvPr/>
        </p:nvSpPr>
        <p:spPr>
          <a:xfrm>
            <a:off x="357158" y="2928934"/>
            <a:ext cx="8358246" cy="785818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- Повышение эффективности управления общественными финансами</a:t>
            </a:r>
          </a:p>
        </p:txBody>
      </p:sp>
      <p:sp>
        <p:nvSpPr>
          <p:cNvPr id="13" name="Двойные круглые скобки 12"/>
          <p:cNvSpPr/>
          <p:nvPr/>
        </p:nvSpPr>
        <p:spPr>
          <a:xfrm>
            <a:off x="357158" y="3929066"/>
            <a:ext cx="8358246" cy="1143008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  - Поэтапное повышение заработной платы   работников бюджетного сектора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 экономики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133</Words>
  <Application>Microsoft Office PowerPoint</Application>
  <PresentationFormat>Экран (4:3)</PresentationFormat>
  <Paragraphs>41</Paragraphs>
  <Slides>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Роза</dc:creator>
  <cp:lastModifiedBy>Пользователь</cp:lastModifiedBy>
  <cp:revision>9</cp:revision>
  <dcterms:created xsi:type="dcterms:W3CDTF">2013-10-29T07:17:46Z</dcterms:created>
  <dcterms:modified xsi:type="dcterms:W3CDTF">2016-07-26T06:14:38Z</dcterms:modified>
</cp:coreProperties>
</file>